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57" r:id="rId4"/>
    <p:sldId id="265" r:id="rId5"/>
    <p:sldId id="266" r:id="rId6"/>
    <p:sldId id="267" r:id="rId7"/>
    <p:sldId id="263" r:id="rId8"/>
    <p:sldId id="258" r:id="rId9"/>
    <p:sldId id="26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2EC22-10B8-4EB7-8A20-6223A26714A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BF125B-628E-4134-A3BB-E59047F6B19B}">
      <dgm:prSet/>
      <dgm:spPr/>
      <dgm:t>
        <a:bodyPr/>
        <a:lstStyle/>
        <a:p>
          <a:r>
            <a:rPr lang="en-US"/>
            <a:t>Someone who prefers learning by doing</a:t>
          </a:r>
        </a:p>
      </dgm:t>
    </dgm:pt>
    <dgm:pt modelId="{48BFC1B2-2E3F-4D40-A2AC-BE54C14BE603}" type="parTrans" cxnId="{4397FF31-8299-45D1-A9B7-D802076D6287}">
      <dgm:prSet/>
      <dgm:spPr/>
      <dgm:t>
        <a:bodyPr/>
        <a:lstStyle/>
        <a:p>
          <a:endParaRPr lang="en-US"/>
        </a:p>
      </dgm:t>
    </dgm:pt>
    <dgm:pt modelId="{03C865C2-D5D6-431A-96C2-6701F0BDBC70}" type="sibTrans" cxnId="{4397FF31-8299-45D1-A9B7-D802076D6287}">
      <dgm:prSet/>
      <dgm:spPr/>
      <dgm:t>
        <a:bodyPr/>
        <a:lstStyle/>
        <a:p>
          <a:endParaRPr lang="en-US"/>
        </a:p>
      </dgm:t>
    </dgm:pt>
    <dgm:pt modelId="{D791B41D-A0ED-48DF-BF24-53750A8B6A6F}">
      <dgm:prSet/>
      <dgm:spPr/>
      <dgm:t>
        <a:bodyPr/>
        <a:lstStyle/>
        <a:p>
          <a:r>
            <a:rPr lang="en-US"/>
            <a:t>Someone who would be motivated by continuous assessment</a:t>
          </a:r>
        </a:p>
      </dgm:t>
    </dgm:pt>
    <dgm:pt modelId="{F5AE02DE-8C30-4413-B123-A3A0B8A917CD}" type="parTrans" cxnId="{6C0CF891-EAA6-43ED-A6BB-01E583EE3862}">
      <dgm:prSet/>
      <dgm:spPr/>
      <dgm:t>
        <a:bodyPr/>
        <a:lstStyle/>
        <a:p>
          <a:endParaRPr lang="en-US"/>
        </a:p>
      </dgm:t>
    </dgm:pt>
    <dgm:pt modelId="{29628B77-7395-4AD4-B78F-505E1C76D9D9}" type="sibTrans" cxnId="{6C0CF891-EAA6-43ED-A6BB-01E583EE3862}">
      <dgm:prSet/>
      <dgm:spPr/>
      <dgm:t>
        <a:bodyPr/>
        <a:lstStyle/>
        <a:p>
          <a:endParaRPr lang="en-US"/>
        </a:p>
      </dgm:t>
    </dgm:pt>
    <dgm:pt modelId="{5E5E5720-0A7E-4120-B35E-DDC7361B9186}">
      <dgm:prSet/>
      <dgm:spPr/>
      <dgm:t>
        <a:bodyPr/>
        <a:lstStyle/>
        <a:p>
          <a:r>
            <a:rPr lang="en-US"/>
            <a:t>Someone at risk of early school leaving</a:t>
          </a:r>
        </a:p>
      </dgm:t>
    </dgm:pt>
    <dgm:pt modelId="{CDB71682-530D-4AF7-9DDA-2B5B362ACC69}" type="parTrans" cxnId="{CFE4BB18-FA17-487E-AD25-5B86BC55B4B7}">
      <dgm:prSet/>
      <dgm:spPr/>
      <dgm:t>
        <a:bodyPr/>
        <a:lstStyle/>
        <a:p>
          <a:endParaRPr lang="en-US"/>
        </a:p>
      </dgm:t>
    </dgm:pt>
    <dgm:pt modelId="{8DA19A0D-7378-424F-9CC1-445F3222B495}" type="sibTrans" cxnId="{CFE4BB18-FA17-487E-AD25-5B86BC55B4B7}">
      <dgm:prSet/>
      <dgm:spPr/>
      <dgm:t>
        <a:bodyPr/>
        <a:lstStyle/>
        <a:p>
          <a:endParaRPr lang="en-US"/>
        </a:p>
      </dgm:t>
    </dgm:pt>
    <dgm:pt modelId="{2CD99CA4-64AD-430C-A5D0-80A44508C14B}">
      <dgm:prSet/>
      <dgm:spPr/>
      <dgm:t>
        <a:bodyPr/>
        <a:lstStyle/>
        <a:p>
          <a:r>
            <a:rPr lang="en-US"/>
            <a:t>Someone who the traditional LC does not suit</a:t>
          </a:r>
        </a:p>
      </dgm:t>
    </dgm:pt>
    <dgm:pt modelId="{0679DAD8-37B8-4A58-9CE5-AAB5AD372380}" type="parTrans" cxnId="{7CBE77DD-38F9-4C65-8C98-BCA0ED713FA5}">
      <dgm:prSet/>
      <dgm:spPr/>
      <dgm:t>
        <a:bodyPr/>
        <a:lstStyle/>
        <a:p>
          <a:endParaRPr lang="en-US"/>
        </a:p>
      </dgm:t>
    </dgm:pt>
    <dgm:pt modelId="{66207454-01BD-45F3-96F0-E342FD0922F1}" type="sibTrans" cxnId="{7CBE77DD-38F9-4C65-8C98-BCA0ED713FA5}">
      <dgm:prSet/>
      <dgm:spPr/>
      <dgm:t>
        <a:bodyPr/>
        <a:lstStyle/>
        <a:p>
          <a:endParaRPr lang="en-US"/>
        </a:p>
      </dgm:t>
    </dgm:pt>
    <dgm:pt modelId="{3A0777FC-02F5-4ED5-A120-76004CA5618B}">
      <dgm:prSet/>
      <dgm:spPr/>
      <dgm:t>
        <a:bodyPr/>
        <a:lstStyle/>
        <a:p>
          <a:r>
            <a:rPr lang="en-US"/>
            <a:t>Someone who wants to get work experience to help them with their career choice</a:t>
          </a:r>
        </a:p>
      </dgm:t>
    </dgm:pt>
    <dgm:pt modelId="{535105D9-7486-4167-9074-D4DB584F8928}" type="parTrans" cxnId="{D67BFDED-A97D-4411-9BDB-726FF86C30AD}">
      <dgm:prSet/>
      <dgm:spPr/>
      <dgm:t>
        <a:bodyPr/>
        <a:lstStyle/>
        <a:p>
          <a:endParaRPr lang="en-US"/>
        </a:p>
      </dgm:t>
    </dgm:pt>
    <dgm:pt modelId="{AA9E8F29-667F-45BD-ADA1-83BCCBBC5230}" type="sibTrans" cxnId="{D67BFDED-A97D-4411-9BDB-726FF86C30AD}">
      <dgm:prSet/>
      <dgm:spPr/>
      <dgm:t>
        <a:bodyPr/>
        <a:lstStyle/>
        <a:p>
          <a:endParaRPr lang="en-US"/>
        </a:p>
      </dgm:t>
    </dgm:pt>
    <dgm:pt modelId="{8CD29BFE-958E-4DFD-B974-18249F12726C}">
      <dgm:prSet/>
      <dgm:spPr/>
      <dgm:t>
        <a:bodyPr/>
        <a:lstStyle/>
        <a:p>
          <a:r>
            <a:rPr lang="en-US"/>
            <a:t>Someone who wants to develop skills which help them in their future career</a:t>
          </a:r>
        </a:p>
      </dgm:t>
    </dgm:pt>
    <dgm:pt modelId="{3710367E-FD1C-418A-85C3-CEDBEB7A56D7}" type="parTrans" cxnId="{633870D5-0030-43D8-BCA6-8104FA0C3C7C}">
      <dgm:prSet/>
      <dgm:spPr/>
      <dgm:t>
        <a:bodyPr/>
        <a:lstStyle/>
        <a:p>
          <a:endParaRPr lang="en-US"/>
        </a:p>
      </dgm:t>
    </dgm:pt>
    <dgm:pt modelId="{A8A8F2C2-22A3-4FA2-8BB1-62F7647C7B83}" type="sibTrans" cxnId="{633870D5-0030-43D8-BCA6-8104FA0C3C7C}">
      <dgm:prSet/>
      <dgm:spPr/>
      <dgm:t>
        <a:bodyPr/>
        <a:lstStyle/>
        <a:p>
          <a:endParaRPr lang="en-US"/>
        </a:p>
      </dgm:t>
    </dgm:pt>
    <dgm:pt modelId="{CCB90046-6866-4273-9342-6FC5764F5D38}" type="pres">
      <dgm:prSet presAssocID="{7532EC22-10B8-4EB7-8A20-6223A26714A0}" presName="diagram" presStyleCnt="0">
        <dgm:presLayoutVars>
          <dgm:dir/>
          <dgm:resizeHandles val="exact"/>
        </dgm:presLayoutVars>
      </dgm:prSet>
      <dgm:spPr/>
    </dgm:pt>
    <dgm:pt modelId="{5F55CF54-A71D-474B-899A-88BF7058FD12}" type="pres">
      <dgm:prSet presAssocID="{F0BF125B-628E-4134-A3BB-E59047F6B19B}" presName="node" presStyleLbl="node1" presStyleIdx="0" presStyleCnt="6">
        <dgm:presLayoutVars>
          <dgm:bulletEnabled val="1"/>
        </dgm:presLayoutVars>
      </dgm:prSet>
      <dgm:spPr/>
    </dgm:pt>
    <dgm:pt modelId="{835C1C0D-C095-4C7A-9360-50267ED451F1}" type="pres">
      <dgm:prSet presAssocID="{03C865C2-D5D6-431A-96C2-6701F0BDBC70}" presName="sibTrans" presStyleCnt="0"/>
      <dgm:spPr/>
    </dgm:pt>
    <dgm:pt modelId="{36E64CC8-E80B-45D9-A156-AA098679A6E8}" type="pres">
      <dgm:prSet presAssocID="{D791B41D-A0ED-48DF-BF24-53750A8B6A6F}" presName="node" presStyleLbl="node1" presStyleIdx="1" presStyleCnt="6">
        <dgm:presLayoutVars>
          <dgm:bulletEnabled val="1"/>
        </dgm:presLayoutVars>
      </dgm:prSet>
      <dgm:spPr/>
    </dgm:pt>
    <dgm:pt modelId="{D0548289-2C0A-41F0-9B4F-4C18C980A868}" type="pres">
      <dgm:prSet presAssocID="{29628B77-7395-4AD4-B78F-505E1C76D9D9}" presName="sibTrans" presStyleCnt="0"/>
      <dgm:spPr/>
    </dgm:pt>
    <dgm:pt modelId="{7F70F40B-C8F4-44EF-BF83-040278596546}" type="pres">
      <dgm:prSet presAssocID="{5E5E5720-0A7E-4120-B35E-DDC7361B9186}" presName="node" presStyleLbl="node1" presStyleIdx="2" presStyleCnt="6">
        <dgm:presLayoutVars>
          <dgm:bulletEnabled val="1"/>
        </dgm:presLayoutVars>
      </dgm:prSet>
      <dgm:spPr/>
    </dgm:pt>
    <dgm:pt modelId="{A9F8E53B-37BA-44DE-B91A-7C2C09F4E48F}" type="pres">
      <dgm:prSet presAssocID="{8DA19A0D-7378-424F-9CC1-445F3222B495}" presName="sibTrans" presStyleCnt="0"/>
      <dgm:spPr/>
    </dgm:pt>
    <dgm:pt modelId="{6A5AA247-368A-4639-89E8-FF49AFABA588}" type="pres">
      <dgm:prSet presAssocID="{2CD99CA4-64AD-430C-A5D0-80A44508C14B}" presName="node" presStyleLbl="node1" presStyleIdx="3" presStyleCnt="6">
        <dgm:presLayoutVars>
          <dgm:bulletEnabled val="1"/>
        </dgm:presLayoutVars>
      </dgm:prSet>
      <dgm:spPr/>
    </dgm:pt>
    <dgm:pt modelId="{616E7F34-99C4-4E2D-8D6C-DD8F0B39A776}" type="pres">
      <dgm:prSet presAssocID="{66207454-01BD-45F3-96F0-E342FD0922F1}" presName="sibTrans" presStyleCnt="0"/>
      <dgm:spPr/>
    </dgm:pt>
    <dgm:pt modelId="{10D31A59-BE76-45C1-8F7A-57291017E7E7}" type="pres">
      <dgm:prSet presAssocID="{3A0777FC-02F5-4ED5-A120-76004CA5618B}" presName="node" presStyleLbl="node1" presStyleIdx="4" presStyleCnt="6">
        <dgm:presLayoutVars>
          <dgm:bulletEnabled val="1"/>
        </dgm:presLayoutVars>
      </dgm:prSet>
      <dgm:spPr/>
    </dgm:pt>
    <dgm:pt modelId="{76EAC04C-2082-47BB-A61D-FA45832313C1}" type="pres">
      <dgm:prSet presAssocID="{AA9E8F29-667F-45BD-ADA1-83BCCBBC5230}" presName="sibTrans" presStyleCnt="0"/>
      <dgm:spPr/>
    </dgm:pt>
    <dgm:pt modelId="{1B3E44F5-7A3E-4F63-BDBE-0972D4EE73F6}" type="pres">
      <dgm:prSet presAssocID="{8CD29BFE-958E-4DFD-B974-18249F12726C}" presName="node" presStyleLbl="node1" presStyleIdx="5" presStyleCnt="6">
        <dgm:presLayoutVars>
          <dgm:bulletEnabled val="1"/>
        </dgm:presLayoutVars>
      </dgm:prSet>
      <dgm:spPr/>
    </dgm:pt>
  </dgm:ptLst>
  <dgm:cxnLst>
    <dgm:cxn modelId="{CFE4BB18-FA17-487E-AD25-5B86BC55B4B7}" srcId="{7532EC22-10B8-4EB7-8A20-6223A26714A0}" destId="{5E5E5720-0A7E-4120-B35E-DDC7361B9186}" srcOrd="2" destOrd="0" parTransId="{CDB71682-530D-4AF7-9DDA-2B5B362ACC69}" sibTransId="{8DA19A0D-7378-424F-9CC1-445F3222B495}"/>
    <dgm:cxn modelId="{4397FF31-8299-45D1-A9B7-D802076D6287}" srcId="{7532EC22-10B8-4EB7-8A20-6223A26714A0}" destId="{F0BF125B-628E-4134-A3BB-E59047F6B19B}" srcOrd="0" destOrd="0" parTransId="{48BFC1B2-2E3F-4D40-A2AC-BE54C14BE603}" sibTransId="{03C865C2-D5D6-431A-96C2-6701F0BDBC70}"/>
    <dgm:cxn modelId="{B87BDD35-1A3B-435D-BCFF-957BCDA367BA}" type="presOf" srcId="{5E5E5720-0A7E-4120-B35E-DDC7361B9186}" destId="{7F70F40B-C8F4-44EF-BF83-040278596546}" srcOrd="0" destOrd="0" presId="urn:microsoft.com/office/officeart/2005/8/layout/default"/>
    <dgm:cxn modelId="{92F12A6D-2A3A-45FA-B4E8-67AEF213E1C0}" type="presOf" srcId="{7532EC22-10B8-4EB7-8A20-6223A26714A0}" destId="{CCB90046-6866-4273-9342-6FC5764F5D38}" srcOrd="0" destOrd="0" presId="urn:microsoft.com/office/officeart/2005/8/layout/default"/>
    <dgm:cxn modelId="{87558859-79C7-4B34-BA49-D2739F185A0D}" type="presOf" srcId="{F0BF125B-628E-4134-A3BB-E59047F6B19B}" destId="{5F55CF54-A71D-474B-899A-88BF7058FD12}" srcOrd="0" destOrd="0" presId="urn:microsoft.com/office/officeart/2005/8/layout/default"/>
    <dgm:cxn modelId="{0BF1D37E-009D-465E-8CBE-5E9D26930A6F}" type="presOf" srcId="{D791B41D-A0ED-48DF-BF24-53750A8B6A6F}" destId="{36E64CC8-E80B-45D9-A156-AA098679A6E8}" srcOrd="0" destOrd="0" presId="urn:microsoft.com/office/officeart/2005/8/layout/default"/>
    <dgm:cxn modelId="{6C0CF891-EAA6-43ED-A6BB-01E583EE3862}" srcId="{7532EC22-10B8-4EB7-8A20-6223A26714A0}" destId="{D791B41D-A0ED-48DF-BF24-53750A8B6A6F}" srcOrd="1" destOrd="0" parTransId="{F5AE02DE-8C30-4413-B123-A3A0B8A917CD}" sibTransId="{29628B77-7395-4AD4-B78F-505E1C76D9D9}"/>
    <dgm:cxn modelId="{03E688B4-54D9-4945-AC92-16C94951D228}" type="presOf" srcId="{2CD99CA4-64AD-430C-A5D0-80A44508C14B}" destId="{6A5AA247-368A-4639-89E8-FF49AFABA588}" srcOrd="0" destOrd="0" presId="urn:microsoft.com/office/officeart/2005/8/layout/default"/>
    <dgm:cxn modelId="{F6326AB7-298B-4819-B383-E06584195C4A}" type="presOf" srcId="{3A0777FC-02F5-4ED5-A120-76004CA5618B}" destId="{10D31A59-BE76-45C1-8F7A-57291017E7E7}" srcOrd="0" destOrd="0" presId="urn:microsoft.com/office/officeart/2005/8/layout/default"/>
    <dgm:cxn modelId="{633870D5-0030-43D8-BCA6-8104FA0C3C7C}" srcId="{7532EC22-10B8-4EB7-8A20-6223A26714A0}" destId="{8CD29BFE-958E-4DFD-B974-18249F12726C}" srcOrd="5" destOrd="0" parTransId="{3710367E-FD1C-418A-85C3-CEDBEB7A56D7}" sibTransId="{A8A8F2C2-22A3-4FA2-8BB1-62F7647C7B83}"/>
    <dgm:cxn modelId="{7CBE77DD-38F9-4C65-8C98-BCA0ED713FA5}" srcId="{7532EC22-10B8-4EB7-8A20-6223A26714A0}" destId="{2CD99CA4-64AD-430C-A5D0-80A44508C14B}" srcOrd="3" destOrd="0" parTransId="{0679DAD8-37B8-4A58-9CE5-AAB5AD372380}" sibTransId="{66207454-01BD-45F3-96F0-E342FD0922F1}"/>
    <dgm:cxn modelId="{635850E3-3F2E-4183-9998-44BDBE0DD261}" type="presOf" srcId="{8CD29BFE-958E-4DFD-B974-18249F12726C}" destId="{1B3E44F5-7A3E-4F63-BDBE-0972D4EE73F6}" srcOrd="0" destOrd="0" presId="urn:microsoft.com/office/officeart/2005/8/layout/default"/>
    <dgm:cxn modelId="{D67BFDED-A97D-4411-9BDB-726FF86C30AD}" srcId="{7532EC22-10B8-4EB7-8A20-6223A26714A0}" destId="{3A0777FC-02F5-4ED5-A120-76004CA5618B}" srcOrd="4" destOrd="0" parTransId="{535105D9-7486-4167-9074-D4DB584F8928}" sibTransId="{AA9E8F29-667F-45BD-ADA1-83BCCBBC5230}"/>
    <dgm:cxn modelId="{C9CF09A1-17DD-472C-AA03-13080F82E0A6}" type="presParOf" srcId="{CCB90046-6866-4273-9342-6FC5764F5D38}" destId="{5F55CF54-A71D-474B-899A-88BF7058FD12}" srcOrd="0" destOrd="0" presId="urn:microsoft.com/office/officeart/2005/8/layout/default"/>
    <dgm:cxn modelId="{618BCF67-C9D4-4D8D-94D7-1E1DEC1B20FE}" type="presParOf" srcId="{CCB90046-6866-4273-9342-6FC5764F5D38}" destId="{835C1C0D-C095-4C7A-9360-50267ED451F1}" srcOrd="1" destOrd="0" presId="urn:microsoft.com/office/officeart/2005/8/layout/default"/>
    <dgm:cxn modelId="{F014D35F-CCF1-4391-8B57-701197FD3489}" type="presParOf" srcId="{CCB90046-6866-4273-9342-6FC5764F5D38}" destId="{36E64CC8-E80B-45D9-A156-AA098679A6E8}" srcOrd="2" destOrd="0" presId="urn:microsoft.com/office/officeart/2005/8/layout/default"/>
    <dgm:cxn modelId="{BCCBC199-BB01-4DD5-A1D4-F317F28264D3}" type="presParOf" srcId="{CCB90046-6866-4273-9342-6FC5764F5D38}" destId="{D0548289-2C0A-41F0-9B4F-4C18C980A868}" srcOrd="3" destOrd="0" presId="urn:microsoft.com/office/officeart/2005/8/layout/default"/>
    <dgm:cxn modelId="{7A6B52F9-8053-4ECD-8965-E923FE6563E0}" type="presParOf" srcId="{CCB90046-6866-4273-9342-6FC5764F5D38}" destId="{7F70F40B-C8F4-44EF-BF83-040278596546}" srcOrd="4" destOrd="0" presId="urn:microsoft.com/office/officeart/2005/8/layout/default"/>
    <dgm:cxn modelId="{04F43540-424D-4B4E-BC65-57F8B8731CB4}" type="presParOf" srcId="{CCB90046-6866-4273-9342-6FC5764F5D38}" destId="{A9F8E53B-37BA-44DE-B91A-7C2C09F4E48F}" srcOrd="5" destOrd="0" presId="urn:microsoft.com/office/officeart/2005/8/layout/default"/>
    <dgm:cxn modelId="{EB2EB2BD-6EF6-4C7E-9E86-963D3ED5225A}" type="presParOf" srcId="{CCB90046-6866-4273-9342-6FC5764F5D38}" destId="{6A5AA247-368A-4639-89E8-FF49AFABA588}" srcOrd="6" destOrd="0" presId="urn:microsoft.com/office/officeart/2005/8/layout/default"/>
    <dgm:cxn modelId="{A3D35C6B-D494-465B-B601-5E00D1448372}" type="presParOf" srcId="{CCB90046-6866-4273-9342-6FC5764F5D38}" destId="{616E7F34-99C4-4E2D-8D6C-DD8F0B39A776}" srcOrd="7" destOrd="0" presId="urn:microsoft.com/office/officeart/2005/8/layout/default"/>
    <dgm:cxn modelId="{770A133E-72C3-47E1-839F-CF243D00461B}" type="presParOf" srcId="{CCB90046-6866-4273-9342-6FC5764F5D38}" destId="{10D31A59-BE76-45C1-8F7A-57291017E7E7}" srcOrd="8" destOrd="0" presId="urn:microsoft.com/office/officeart/2005/8/layout/default"/>
    <dgm:cxn modelId="{CCE497EB-E084-4E7C-907C-1A6A43F7F309}" type="presParOf" srcId="{CCB90046-6866-4273-9342-6FC5764F5D38}" destId="{76EAC04C-2082-47BB-A61D-FA45832313C1}" srcOrd="9" destOrd="0" presId="urn:microsoft.com/office/officeart/2005/8/layout/default"/>
    <dgm:cxn modelId="{AE30462A-E30B-4559-B1F6-2ACA477F866F}" type="presParOf" srcId="{CCB90046-6866-4273-9342-6FC5764F5D38}" destId="{1B3E44F5-7A3E-4F63-BDBE-0972D4EE73F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5CF54-A71D-474B-899A-88BF7058FD12}">
      <dsp:nvSpPr>
        <dsp:cNvPr id="0" name=""/>
        <dsp:cNvSpPr/>
      </dsp:nvSpPr>
      <dsp:spPr>
        <a:xfrm>
          <a:off x="0" y="36934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Someone who prefers learning by doing</a:t>
          </a:r>
        </a:p>
      </dsp:txBody>
      <dsp:txXfrm>
        <a:off x="0" y="36934"/>
        <a:ext cx="3037581" cy="1822549"/>
      </dsp:txXfrm>
    </dsp:sp>
    <dsp:sp modelId="{36E64CC8-E80B-45D9-A156-AA098679A6E8}">
      <dsp:nvSpPr>
        <dsp:cNvPr id="0" name=""/>
        <dsp:cNvSpPr/>
      </dsp:nvSpPr>
      <dsp:spPr>
        <a:xfrm>
          <a:off x="3341340" y="36934"/>
          <a:ext cx="3037581" cy="1822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Someone who would be motivated by continuous assessment</a:t>
          </a:r>
        </a:p>
      </dsp:txBody>
      <dsp:txXfrm>
        <a:off x="3341340" y="36934"/>
        <a:ext cx="3037581" cy="1822549"/>
      </dsp:txXfrm>
    </dsp:sp>
    <dsp:sp modelId="{7F70F40B-C8F4-44EF-BF83-040278596546}">
      <dsp:nvSpPr>
        <dsp:cNvPr id="0" name=""/>
        <dsp:cNvSpPr/>
      </dsp:nvSpPr>
      <dsp:spPr>
        <a:xfrm>
          <a:off x="6682680" y="36934"/>
          <a:ext cx="3037581" cy="1822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Someone at risk of early school leaving</a:t>
          </a:r>
        </a:p>
      </dsp:txBody>
      <dsp:txXfrm>
        <a:off x="6682680" y="36934"/>
        <a:ext cx="3037581" cy="1822549"/>
      </dsp:txXfrm>
    </dsp:sp>
    <dsp:sp modelId="{6A5AA247-368A-4639-89E8-FF49AFABA588}">
      <dsp:nvSpPr>
        <dsp:cNvPr id="0" name=""/>
        <dsp:cNvSpPr/>
      </dsp:nvSpPr>
      <dsp:spPr>
        <a:xfrm>
          <a:off x="0" y="2163241"/>
          <a:ext cx="3037581" cy="1822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Someone who the traditional LC does not suit</a:t>
          </a:r>
        </a:p>
      </dsp:txBody>
      <dsp:txXfrm>
        <a:off x="0" y="2163241"/>
        <a:ext cx="3037581" cy="1822549"/>
      </dsp:txXfrm>
    </dsp:sp>
    <dsp:sp modelId="{10D31A59-BE76-45C1-8F7A-57291017E7E7}">
      <dsp:nvSpPr>
        <dsp:cNvPr id="0" name=""/>
        <dsp:cNvSpPr/>
      </dsp:nvSpPr>
      <dsp:spPr>
        <a:xfrm>
          <a:off x="3341340" y="2163241"/>
          <a:ext cx="3037581" cy="18225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Someone who wants to get work experience to help them with their career choice</a:t>
          </a:r>
        </a:p>
      </dsp:txBody>
      <dsp:txXfrm>
        <a:off x="3341340" y="2163241"/>
        <a:ext cx="3037581" cy="1822549"/>
      </dsp:txXfrm>
    </dsp:sp>
    <dsp:sp modelId="{1B3E44F5-7A3E-4F63-BDBE-0972D4EE73F6}">
      <dsp:nvSpPr>
        <dsp:cNvPr id="0" name=""/>
        <dsp:cNvSpPr/>
      </dsp:nvSpPr>
      <dsp:spPr>
        <a:xfrm>
          <a:off x="6682680" y="2163241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Someone who wants to develop skills which help them in their future career</a:t>
          </a:r>
        </a:p>
      </dsp:txBody>
      <dsp:txXfrm>
        <a:off x="6682680" y="2163241"/>
        <a:ext cx="3037581" cy="182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3AE2B-845A-492F-A36D-BC08EF3D9728}" type="datetimeFigureOut">
              <a:rPr lang="en-IE" smtClean="0"/>
              <a:t>01/12/2025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ACE4-35CD-49D6-B557-075F7B86DC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071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1ACE4-35CD-49D6-B557-075F7B86DC24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71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0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17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8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8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4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0C50CD-E178-4744-9B35-B2F624D6C5E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00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980AA-12CF-9886-D718-B9CBDE63B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LEAVING CERTIFICATE APPLIED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DB22-9F9B-C52B-CF89-5466FBAF6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endParaRPr lang="en-IE">
              <a:solidFill>
                <a:srgbClr val="FFFFFF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EB027E88-8E76-4945-9AF2-769396CE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67" r="-2" b="-2"/>
          <a:stretch>
            <a:fillRect/>
          </a:stretch>
        </p:blipFill>
        <p:spPr>
          <a:xfrm>
            <a:off x="1568175" y="484632"/>
            <a:ext cx="3201965" cy="360218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white emblem&#10;&#10;AI-generated content may be incorrect.">
            <a:extLst>
              <a:ext uri="{FF2B5EF4-FFF2-40B4-BE49-F238E27FC236}">
                <a16:creationId xmlns:a16="http://schemas.microsoft.com/office/drawing/2014/main" id="{F7DDB038-655B-3C05-2483-09EAB4BDD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r="5365" b="-2"/>
          <a:stretch>
            <a:fillRect/>
          </a:stretch>
        </p:blipFill>
        <p:spPr>
          <a:xfrm>
            <a:off x="7407929" y="484632"/>
            <a:ext cx="3201914" cy="360218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2F63790-02BE-4D55-ABCA-10CAD609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C1714-4C3E-FD2F-ADC7-D06374FE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48182"/>
            <a:ext cx="5370974" cy="3581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Thank You.</a:t>
            </a:r>
            <a:br>
              <a:rPr lang="en-US" sz="5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25F28BA-1F8F-4067-9CFA-0DBF0C7A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 w="19050">
            <a:solidFill>
              <a:srgbClr val="03C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B80CA87-F012-EA5B-D04F-5BB8F713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r="4055"/>
          <a:stretch>
            <a:fillRect/>
          </a:stretch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2F75-A0ED-CBDD-3CE0-D7CFB49D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IE" sz="6600" dirty="0">
                <a:solidFill>
                  <a:srgbClr val="FFFFFF"/>
                </a:solidFill>
              </a:rPr>
              <a:t>WHAT IS LEAVING CERTIFICATE APPLIED?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48F56-B746-8A00-BD23-5B124F06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04" y="224852"/>
            <a:ext cx="6355408" cy="6235909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/>
              <a:t>It is a distinct, self-contained two-year Leaving Certificate programme aimed at preparing learners for adult and working life.</a:t>
            </a:r>
          </a:p>
          <a:p>
            <a:endParaRPr lang="en-US" sz="2800" dirty="0"/>
          </a:p>
          <a:p>
            <a:r>
              <a:rPr lang="en-US" sz="2800" dirty="0"/>
              <a:t>It offers learners specific opportunity to prepare for and progress to further education and training.</a:t>
            </a:r>
          </a:p>
          <a:p>
            <a:endParaRPr lang="en-US" sz="2800" dirty="0"/>
          </a:p>
          <a:p>
            <a:r>
              <a:rPr lang="en-IE" sz="2800" dirty="0"/>
              <a:t>The two years are broken into 4 sessions.</a:t>
            </a:r>
          </a:p>
          <a:p>
            <a:r>
              <a:rPr lang="en-IE" sz="2800" dirty="0"/>
              <a:t> </a:t>
            </a:r>
          </a:p>
          <a:p>
            <a:r>
              <a:rPr lang="en-US" sz="2800" dirty="0"/>
              <a:t>Achievement is credited in each session. </a:t>
            </a:r>
            <a:endParaRPr lang="en-IE" sz="2800" dirty="0"/>
          </a:p>
          <a:p>
            <a:pPr marL="0" indent="0">
              <a:buNone/>
            </a:pP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42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D535-6BE6-5613-B7C5-8406D135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IE" dirty="0"/>
              <a:t>WHY?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7F8B-AE5C-F1BE-4A8D-9F3BABFA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2" y="1918741"/>
            <a:ext cx="8720667" cy="4390619"/>
          </a:xfrm>
        </p:spPr>
        <p:txBody>
          <a:bodyPr>
            <a:normAutofit fontScale="92500" lnSpcReduction="20000"/>
          </a:bodyPr>
          <a:lstStyle/>
          <a:p>
            <a:r>
              <a:rPr lang="en-IE" sz="2800" dirty="0"/>
              <a:t>We wanted to offer students a broader range of options at Senior Cycle. </a:t>
            </a:r>
          </a:p>
          <a:p>
            <a:endParaRPr lang="en-US" sz="2800" dirty="0"/>
          </a:p>
          <a:p>
            <a:r>
              <a:rPr lang="en-US" sz="2800" dirty="0"/>
              <a:t>A growing percentage of our students are going directly to work, apprenticeships or PLC/Level 5 courses. </a:t>
            </a:r>
            <a:endParaRPr lang="en-IE" sz="2800" dirty="0"/>
          </a:p>
          <a:p>
            <a:endParaRPr lang="en-IE" sz="2800" dirty="0"/>
          </a:p>
          <a:p>
            <a:r>
              <a:rPr lang="en-IE" sz="2800" dirty="0"/>
              <a:t>Staff felt that there was a cohort of students who would be better served by LCA than LCE. </a:t>
            </a:r>
          </a:p>
          <a:p>
            <a:endParaRPr lang="en-IE" sz="2800" dirty="0"/>
          </a:p>
          <a:p>
            <a:r>
              <a:rPr lang="en-IE" sz="2800" dirty="0"/>
              <a:t>Staff Survey in March 2025 -100% support for introduction of LCA.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4749B-1291-BBF0-EAF6-505C1E3D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609" y="0"/>
            <a:ext cx="3848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9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5B974246-78FA-683C-3EA9-166291AC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6" r="5199"/>
          <a:stretch>
            <a:fillRect/>
          </a:stretch>
        </p:blipFill>
        <p:spPr>
          <a:xfrm>
            <a:off x="256080" y="103239"/>
            <a:ext cx="5893867" cy="6630593"/>
          </a:xfrm>
          <a:prstGeom prst="rect">
            <a:avLst/>
          </a:prstGeom>
        </p:spPr>
      </p:pic>
      <p:pic>
        <p:nvPicPr>
          <p:cNvPr id="6" name="Picture 5" descr="A blue and white table with text&#10;&#10;AI-generated content may be incorrect.">
            <a:extLst>
              <a:ext uri="{FF2B5EF4-FFF2-40B4-BE49-F238E27FC236}">
                <a16:creationId xmlns:a16="http://schemas.microsoft.com/office/drawing/2014/main" id="{00C1512E-007A-1A01-C1E4-E9180DC7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38" y="103239"/>
            <a:ext cx="5519969" cy="66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291BC-606A-777A-366E-E76440C4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1788582"/>
            <a:ext cx="10583331" cy="32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FD37-4BD1-6E44-6A12-097C1AA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IE"/>
              <a:t>Assesment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B6986-AA35-A57A-F2AC-9CFB1EE69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659661"/>
            <a:ext cx="5867061" cy="31388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BCA0D-F05A-84D1-1F55-B233910D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 lnSpcReduction="10000"/>
          </a:bodyPr>
          <a:lstStyle/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90% attendance</a:t>
            </a:r>
          </a:p>
          <a:p>
            <a:r>
              <a:rPr lang="en-US" sz="1700" dirty="0">
                <a:solidFill>
                  <a:srgbClr val="FFFFFF"/>
                </a:solidFill>
              </a:rPr>
              <a:t>Students will complete a number of modules (usually 8) in each subject area and there will be 4 key assignments per module.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Some courses will require Tasks to be completed.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A Task = a project on a Practical Task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7 tasks over 2 years.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These are interviewed by an external examiner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Some subjects will have a final written exam in June also (Irish in 5th Year)</a:t>
            </a:r>
          </a:p>
          <a:p>
            <a:r>
              <a:rPr lang="en-US" sz="1700" dirty="0">
                <a:solidFill>
                  <a:srgbClr val="FFFFFF"/>
                </a:solidFill>
              </a:rPr>
              <a:t>Oral language exam in 5th year (Irish) and 6th year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Work Experience one day per week. Most likely Wednesday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IE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F7CA-1827-B1B3-0315-E9894186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IE" dirty="0"/>
              <a:t>WHO? - 3</a:t>
            </a:r>
            <a:r>
              <a:rPr lang="en-IE" baseline="30000" dirty="0"/>
              <a:t>RD</a:t>
            </a:r>
            <a:r>
              <a:rPr lang="en-IE" dirty="0"/>
              <a:t> YEAR 2025/TY 2025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4C3C6B6-E670-7FC1-6290-D470C2BD4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56446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11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6BB1A71-1D39-43C5-A56A-38D33A405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rgbClr val="03C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ACF462-8B09-7CD2-AF86-31C0B1CA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2" r="1" b="7609"/>
          <a:stretch>
            <a:fillRect/>
          </a:stretch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66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1127</TotalTime>
  <Words>308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Tw Cen MT</vt:lpstr>
      <vt:lpstr>Tw Cen MT Condensed</vt:lpstr>
      <vt:lpstr>Wingdings 3</vt:lpstr>
      <vt:lpstr>Integral</vt:lpstr>
      <vt:lpstr>LEAVING CERTIFICATE APPLIED 2026</vt:lpstr>
      <vt:lpstr>WHAT IS LEAVING CERTIFICATE APPLIED? </vt:lpstr>
      <vt:lpstr>WHY?  </vt:lpstr>
      <vt:lpstr>PowerPoint Presentation</vt:lpstr>
      <vt:lpstr>PowerPoint Presentation</vt:lpstr>
      <vt:lpstr>PowerPoint Presentation</vt:lpstr>
      <vt:lpstr>Assesment </vt:lpstr>
      <vt:lpstr>WHO? - 3RD YEAR 2025/TY 2025</vt:lpstr>
      <vt:lpstr>PowerPoint Presentation</vt:lpstr>
      <vt:lpstr>Thank You. 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Maye</dc:creator>
  <cp:lastModifiedBy>John Maye</cp:lastModifiedBy>
  <cp:revision>4</cp:revision>
  <dcterms:created xsi:type="dcterms:W3CDTF">2025-11-30T12:30:51Z</dcterms:created>
  <dcterms:modified xsi:type="dcterms:W3CDTF">2025-12-02T07:56:36Z</dcterms:modified>
</cp:coreProperties>
</file>